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315200" cy="96012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1548" y="-5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0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3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9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5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7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7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5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6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7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5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4E4A-7A47-4750-8F37-3230266AD38D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E79D-649A-4816-99AB-D88A21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4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://www.dgs.ca.gov/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ourcewell-mn.gov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naspovaluepoint.org/" TargetMode="External"/><Relationship Id="rId10" Type="http://schemas.openxmlformats.org/officeDocument/2006/relationships/image" Target="../media/image5.gif"/><Relationship Id="rId4" Type="http://schemas.openxmlformats.org/officeDocument/2006/relationships/hyperlink" Target="http://kmbs.konicaminolta.us/sourcewell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0"/>
          <a:stretch/>
        </p:blipFill>
        <p:spPr bwMode="auto">
          <a:xfrm>
            <a:off x="0" y="8915400"/>
            <a:ext cx="7772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18871"/>
            <a:ext cx="7772400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504" y="76200"/>
            <a:ext cx="7745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State Contract Quick Guide: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California</a:t>
            </a:r>
            <a:endParaRPr 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769" y="1265379"/>
            <a:ext cx="909431" cy="26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30988"/>
              </p:ext>
            </p:extLst>
          </p:nvPr>
        </p:nvGraphicFramePr>
        <p:xfrm>
          <a:off x="265418" y="1676400"/>
          <a:ext cx="7159622" cy="7875437"/>
        </p:xfrm>
        <a:graphic>
          <a:graphicData uri="http://schemas.openxmlformats.org/drawingml/2006/table">
            <a:tbl>
              <a:tblPr/>
              <a:tblGrid>
                <a:gridCol w="682624"/>
                <a:gridCol w="1752600"/>
                <a:gridCol w="1524000"/>
                <a:gridCol w="1600200"/>
                <a:gridCol w="1600198"/>
              </a:tblGrid>
              <a:tr h="1192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Name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State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 California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Sourcewell, formerly NJPA</a:t>
                      </a:r>
                      <a:endParaRPr lang="en-US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CalSave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California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Multiple Award Schedule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Contract#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#140597 &amp; 7-19-70-46-03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030321-KON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IFB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#021-C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3-16-36-0052B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Master Agreement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40197274.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40211160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40208821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40162279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Effective Dates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January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1,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2020 – December 31, 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20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2021 –April</a:t>
                      </a:r>
                      <a:r>
                        <a:rPr lang="en-U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2025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March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1, 2021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–February 1, 2025</a:t>
                      </a:r>
                    </a:p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October 19, 2016 – November 30, 2026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Renewals (Remaining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(3)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 year optional renewals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(1) 1 year optional renewals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One one-year renewal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Eligible 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State Agencies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Political Subdivisions ,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UC &amp; State Universities 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Political 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Subdivisions </a:t>
                      </a:r>
                      <a:r>
                        <a:rPr lang="en-US" sz="7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,Public and </a:t>
                      </a:r>
                      <a:endParaRPr lang="en-US" sz="7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Private Education Institutions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and Private Education Institutions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Political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Subdivisions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State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Agencies, Public and Private 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Education Institutions, Political Subdivisions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Non-Profit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Organizations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Tribal Nations</a:t>
                      </a:r>
                      <a:endParaRPr lang="en-US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Administrative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Fee</a:t>
                      </a:r>
                      <a:endParaRPr lang="en-US" sz="7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3%, </a:t>
                      </a:r>
                      <a:r>
                        <a:rPr lang="en-US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included in price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2%, included in price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2%, included in price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1% included in the price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KMBS Microsite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sng" strike="noStrike" kern="12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kmbs.konicaminolta.us/naspo3091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  <a:hlinkClick r:id="rId4"/>
                        </a:rPr>
                        <a:t>kmbs.konicaminolta.us/</a:t>
                      </a:r>
                      <a:r>
                        <a:rPr lang="en-US" sz="7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  <a:hlinkClick r:id="rId4"/>
                        </a:rPr>
                        <a:t>sourcewell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sng" strike="noStrike" kern="12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kmbs.konicminolta.us/</a:t>
                      </a:r>
                      <a:r>
                        <a:rPr lang="en-US" sz="700" b="0" i="0" u="sng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aepa</a:t>
                      </a:r>
                      <a:endParaRPr lang="en-US" sz="700" b="0" i="0" u="sng" strike="noStrike" kern="1200" dirty="0" smtClean="0">
                        <a:solidFill>
                          <a:srgbClr val="0000FF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sng" strike="noStrike" kern="12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kmbs.konicaminolta.us/CMAS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Co-op Website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5"/>
                        </a:rPr>
                        <a:t>www.naspovaluepoint.org</a:t>
                      </a:r>
                      <a:endParaRPr lang="en-US" sz="7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  <a:hlinkClick r:id="rId6"/>
                        </a:rPr>
                        <a:t>www.sourcewell-mn.gov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http://www.calsave.org/</a:t>
                      </a:r>
                      <a:endParaRPr lang="en-US" sz="7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7"/>
                        </a:rPr>
                        <a:t>www.dgs.ca.gov</a:t>
                      </a:r>
                      <a:endParaRPr lang="en-US" sz="7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Acquisition Methods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Lease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Rental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Purchase</a:t>
                      </a:r>
                    </a:p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Lease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Lease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Lease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Financing Options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National Cooperative Leasing</a:t>
                      </a:r>
                    </a:p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Dealer-billed (No KMPF)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KMPF 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(CIT, DLL, US Bank &amp; 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Wells Fargo), NCL</a:t>
                      </a:r>
                      <a:b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*See 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government portal for rates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KMPF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(US Bank, 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DLL, CIT)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Konica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Minolta /Dealer-billed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2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Lease Types Available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FMV/Operational and Capital Lease:, PO only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for State Agencies  (only allowed to purchase)</a:t>
                      </a:r>
                    </a:p>
                    <a:p>
                      <a:pPr algn="ctr" fontAlgn="ctr"/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FMV, Capital, True Municipal, Software Only, PO only</a:t>
                      </a:r>
                      <a:endParaRPr lang="it-IT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FMV, Capital</a:t>
                      </a:r>
                    </a:p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Software Only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and FMV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Finance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Terms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18,-24-, 36-, 48-, 60-months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24-, 36-, 48-, 60-months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36-, 48-, 60-months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24-, 36-, 48-, 60-months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Co-term 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for accessories and additions to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existing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NASPO fleet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Yes, for accessories and mainframes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for accessories and additions to existing AEPA fleet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Yes, for accessories and additions to existing CMAS fleet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Non-Appropriation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Government entities only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 </a:t>
                      </a:r>
                      <a:r>
                        <a:rPr lang="en-US" sz="7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7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7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Government </a:t>
                      </a: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entities </a:t>
                      </a:r>
                      <a:r>
                        <a:rPr lang="en-US" sz="7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only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Government entities only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Yes,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Government entities only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Property Tax and Insurance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Included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Dependent upon lease 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choice,</a:t>
                      </a:r>
                    </a:p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please 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reference lease rate tables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Property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Tax-only Included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Included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Required 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Documentation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Order referencing both NASPO #7-19-70-46-03</a:t>
                      </a:r>
                    </a:p>
                    <a:p>
                      <a:pPr algn="ctr" fontAlgn="ctr"/>
                      <a:endParaRPr lang="en-US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Preferred, but not mandatory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AEPA membership required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 Order referencing CMAS #3-16-36-0052B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Buyouts Allowed (documented)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must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be line itemed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Yes, must be line itemed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must be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line itemed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must be line itemed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Trade-ins Allowed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 of lease renewal option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month to month, but cannot exceed the useful life of equipment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NA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Return Charges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Included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$400 per unit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$400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 unit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$400 per unit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Spot Discounting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through channel process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Yes, through channel</a:t>
                      </a:r>
                      <a:r>
                        <a:rPr lang="en-U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process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through channel process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Yes, through channel process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Delivery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Included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Included </a:t>
                      </a:r>
                      <a:endParaRPr lang="en-US" sz="7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AK &amp; HI- Open Market)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50 mile – no charge</a:t>
                      </a:r>
                    </a:p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 mile /stair climber/special rigging – open market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 catalog for delivery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rates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Networking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Networking of 5 PCs only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be charged for units with print controller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be charged for units with print controller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 catalog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for networking rates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Delivery and Installation Charges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service charges for advanced training and special equipment and rigging  requirements for delivery </a:t>
                      </a:r>
                    </a:p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(See Catalog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Professional service charges for advanced training, and special equipment and rigging requirements for delivery </a:t>
                      </a:r>
                      <a:b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(See 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atalog)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 services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charges for training beyond the initial install or for training on any sold third-party software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Professional services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charges for training beyond the initial install or for training on any sold third-party software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Moves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100 yards/same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building- no charge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 to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miles – flat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fee, plus per mile/hourly,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 miles –same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flat rate fee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Open Market </a:t>
                      </a: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pricing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Market pricing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Market pricing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Maintenance Escalation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Fixed for lease term or 5 years on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</a:t>
                      </a:r>
                      <a:endParaRPr lang="en-US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not to exceed 107% of catalog rates in years 5-7, 110% for over 8 years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Fixed for initial 12-months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(max increase 10%/year)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Fixed for initial 12-months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(max increase 10%/year)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escalation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during the  term of service 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Staples Included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11"x17"</a:t>
                      </a: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Clicks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18824" rtl="0" eaLnBrk="1" fontAlgn="ctr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 Clicks</a:t>
                      </a:r>
                    </a:p>
                  </a:txBody>
                  <a:tcPr marL="4958" marR="4958" marT="4958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clicks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clicks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84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information available on the mykonicaminolta.com government 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portal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Government&gt; State Information&gt; 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California/National Cooperatives Information (Sourcewell/AEPA)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9" marR="5679" marT="5679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61670"/>
            <a:ext cx="838200" cy="411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utoShape 2" descr="Image result for alaska flag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alaska flag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Image result for ak fla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602" y="1265379"/>
            <a:ext cx="6667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6" descr="Image result for california fla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24" y="347601"/>
            <a:ext cx="986287" cy="6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a.gov 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36237"/>
            <a:ext cx="758328" cy="26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3" descr="CalSAV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65379"/>
            <a:ext cx="762000" cy="36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80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12345</TotalTime>
  <Words>740</Words>
  <Application>Microsoft Office PowerPoint</Application>
  <PresentationFormat>Custom</PresentationFormat>
  <Paragraphs>180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Konica Minolta Business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Bagenstose</dc:creator>
  <cp:lastModifiedBy>Paul Campana</cp:lastModifiedBy>
  <cp:revision>77</cp:revision>
  <cp:lastPrinted>2016-01-06T13:30:23Z</cp:lastPrinted>
  <dcterms:created xsi:type="dcterms:W3CDTF">2015-09-14T15:01:03Z</dcterms:created>
  <dcterms:modified xsi:type="dcterms:W3CDTF">2022-02-02T20:36:59Z</dcterms:modified>
</cp:coreProperties>
</file>